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4/14/2020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4/14/2020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4/14/2020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52272" y="4878323"/>
            <a:ext cx="7996428" cy="80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685800" y="4916423"/>
            <a:ext cx="7924800" cy="4445"/>
          </a:xfrm>
          <a:custGeom>
            <a:avLst/>
            <a:gdLst/>
            <a:ahLst/>
            <a:cxnLst/>
            <a:rect l="l" t="t" r="r" b="b"/>
            <a:pathLst>
              <a:path w="7924800" h="4445">
                <a:moveTo>
                  <a:pt x="0" y="0"/>
                </a:moveTo>
                <a:lnTo>
                  <a:pt x="7924800" y="4318"/>
                </a:lnTo>
              </a:path>
            </a:pathLst>
          </a:custGeom>
          <a:ln w="9143">
            <a:solidFill>
              <a:srgbClr val="E9E9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4/14/2020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4/14/2020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52290" y="179578"/>
            <a:ext cx="1439418" cy="1122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577340"/>
            <a:ext cx="82296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4/14/2020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1429511" y="3511296"/>
              <a:ext cx="3043428" cy="777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63039" y="3549396"/>
              <a:ext cx="2971800" cy="1905"/>
            </a:xfrm>
            <a:custGeom>
              <a:avLst/>
              <a:gdLst/>
              <a:ahLst/>
              <a:cxnLst/>
              <a:rect l="l" t="t" r="r" b="b"/>
              <a:pathLst>
                <a:path w="2971800" h="1904">
                  <a:moveTo>
                    <a:pt x="0" y="0"/>
                  </a:moveTo>
                  <a:lnTo>
                    <a:pt x="2971800" y="1650"/>
                  </a:lnTo>
                </a:path>
              </a:pathLst>
            </a:custGeom>
            <a:ln w="9144">
              <a:solidFill>
                <a:srgbClr val="E9E9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675632" y="3511296"/>
              <a:ext cx="3043427" cy="777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09159" y="3549396"/>
              <a:ext cx="2971800" cy="1905"/>
            </a:xfrm>
            <a:custGeom>
              <a:avLst/>
              <a:gdLst/>
              <a:ahLst/>
              <a:cxnLst/>
              <a:rect l="l" t="t" r="r" b="b"/>
              <a:pathLst>
                <a:path w="2971800" h="1904">
                  <a:moveTo>
                    <a:pt x="0" y="0"/>
                  </a:moveTo>
                  <a:lnTo>
                    <a:pt x="2971799" y="1650"/>
                  </a:lnTo>
                </a:path>
              </a:pathLst>
            </a:custGeom>
            <a:ln w="9144">
              <a:solidFill>
                <a:srgbClr val="E9E9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88179" y="3474720"/>
              <a:ext cx="150875" cy="1508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21708" y="3508247"/>
              <a:ext cx="83819" cy="8381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219200" y="262127"/>
            <a:ext cx="6781800" cy="4798060"/>
            <a:chOff x="1219200" y="262127"/>
            <a:chExt cx="6781800" cy="4798060"/>
          </a:xfrm>
        </p:grpSpPr>
        <p:sp>
          <p:nvSpPr>
            <p:cNvPr id="11" name="object 11"/>
            <p:cNvSpPr/>
            <p:nvPr/>
          </p:nvSpPr>
          <p:spPr>
            <a:xfrm>
              <a:off x="2686811" y="1961388"/>
              <a:ext cx="3851147" cy="69799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46275" y="2817876"/>
              <a:ext cx="6327648" cy="20147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19200" y="2590799"/>
              <a:ext cx="6781800" cy="2468880"/>
            </a:xfrm>
            <a:custGeom>
              <a:avLst/>
              <a:gdLst/>
              <a:ahLst/>
              <a:cxnLst/>
              <a:rect l="l" t="t" r="r" b="b"/>
              <a:pathLst>
                <a:path w="6781800" h="2468879">
                  <a:moveTo>
                    <a:pt x="6598920" y="182880"/>
                  </a:moveTo>
                  <a:lnTo>
                    <a:pt x="6553200" y="182880"/>
                  </a:lnTo>
                  <a:lnTo>
                    <a:pt x="6553200" y="228600"/>
                  </a:lnTo>
                  <a:lnTo>
                    <a:pt x="6553200" y="2240280"/>
                  </a:lnTo>
                  <a:lnTo>
                    <a:pt x="228600" y="2240280"/>
                  </a:lnTo>
                  <a:lnTo>
                    <a:pt x="228600" y="228600"/>
                  </a:lnTo>
                  <a:lnTo>
                    <a:pt x="6553200" y="228600"/>
                  </a:lnTo>
                  <a:lnTo>
                    <a:pt x="6553200" y="182880"/>
                  </a:lnTo>
                  <a:lnTo>
                    <a:pt x="182880" y="182880"/>
                  </a:lnTo>
                  <a:lnTo>
                    <a:pt x="182880" y="228600"/>
                  </a:lnTo>
                  <a:lnTo>
                    <a:pt x="182880" y="2240280"/>
                  </a:lnTo>
                  <a:lnTo>
                    <a:pt x="182880" y="2286000"/>
                  </a:lnTo>
                  <a:lnTo>
                    <a:pt x="6598920" y="2286000"/>
                  </a:lnTo>
                  <a:lnTo>
                    <a:pt x="6598920" y="2240280"/>
                  </a:lnTo>
                  <a:lnTo>
                    <a:pt x="6598920" y="228600"/>
                  </a:lnTo>
                  <a:lnTo>
                    <a:pt x="6598920" y="182880"/>
                  </a:lnTo>
                  <a:close/>
                </a:path>
                <a:path w="6781800" h="2468879">
                  <a:moveTo>
                    <a:pt x="6781800" y="0"/>
                  </a:moveTo>
                  <a:lnTo>
                    <a:pt x="6644640" y="0"/>
                  </a:lnTo>
                  <a:lnTo>
                    <a:pt x="6644640" y="137160"/>
                  </a:lnTo>
                  <a:lnTo>
                    <a:pt x="6644640" y="2331720"/>
                  </a:lnTo>
                  <a:lnTo>
                    <a:pt x="137160" y="2331720"/>
                  </a:lnTo>
                  <a:lnTo>
                    <a:pt x="137160" y="137160"/>
                  </a:lnTo>
                  <a:lnTo>
                    <a:pt x="6644640" y="137160"/>
                  </a:lnTo>
                  <a:lnTo>
                    <a:pt x="6644640" y="0"/>
                  </a:lnTo>
                  <a:lnTo>
                    <a:pt x="0" y="0"/>
                  </a:lnTo>
                  <a:lnTo>
                    <a:pt x="0" y="137160"/>
                  </a:lnTo>
                  <a:lnTo>
                    <a:pt x="0" y="2331720"/>
                  </a:lnTo>
                  <a:lnTo>
                    <a:pt x="0" y="2468880"/>
                  </a:lnTo>
                  <a:lnTo>
                    <a:pt x="6781800" y="2468880"/>
                  </a:lnTo>
                  <a:lnTo>
                    <a:pt x="6781800" y="2331720"/>
                  </a:lnTo>
                  <a:lnTo>
                    <a:pt x="6781800" y="137160"/>
                  </a:lnTo>
                  <a:lnTo>
                    <a:pt x="67818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26336" y="262127"/>
              <a:ext cx="5291327" cy="24643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35940" y="1545082"/>
            <a:ext cx="8054975" cy="4446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5"/>
              </a:spcBef>
              <a:buSzPct val="84615"/>
              <a:buFont typeface="Wingdings"/>
              <a:buChar char=""/>
              <a:tabLst>
                <a:tab pos="287020" algn="l"/>
              </a:tabLst>
            </a:pPr>
            <a:r>
              <a:rPr sz="2600" spc="-20" dirty="0">
                <a:solidFill>
                  <a:srgbClr val="FFFFFF"/>
                </a:solidFill>
                <a:latin typeface="Times New Roman"/>
                <a:cs typeface="Times New Roman"/>
              </a:rPr>
              <a:t>ESTABLISH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IN </a:t>
            </a:r>
            <a:r>
              <a:rPr sz="2600" spc="5" dirty="0">
                <a:solidFill>
                  <a:srgbClr val="FFFFFF"/>
                </a:solidFill>
                <a:latin typeface="Times New Roman"/>
                <a:cs typeface="Times New Roman"/>
              </a:rPr>
              <a:t>DECEMBER</a:t>
            </a:r>
            <a:r>
              <a:rPr sz="2600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FFFFFF"/>
                </a:solidFill>
                <a:latin typeface="Times New Roman"/>
                <a:cs typeface="Times New Roman"/>
              </a:rPr>
              <a:t>1985.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Wingdings"/>
              <a:buChar char=""/>
            </a:pPr>
            <a:endParaRPr sz="3750">
              <a:latin typeface="Times New Roman"/>
              <a:cs typeface="Times New Roman"/>
            </a:endParaRPr>
          </a:p>
          <a:p>
            <a:pPr marL="286385" marR="1412240" indent="-274320">
              <a:lnSpc>
                <a:spcPct val="100000"/>
              </a:lnSpc>
              <a:spcBef>
                <a:spcPts val="5"/>
              </a:spcBef>
              <a:buSzPct val="84615"/>
              <a:buFont typeface="Wingdings"/>
              <a:buChar char=""/>
              <a:tabLst>
                <a:tab pos="287020" algn="l"/>
              </a:tabLst>
            </a:pP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INDIA ,BANGLADESH, </a:t>
            </a:r>
            <a:r>
              <a:rPr sz="2600" spc="-50" dirty="0">
                <a:solidFill>
                  <a:srgbClr val="FFFFFF"/>
                </a:solidFill>
                <a:latin typeface="Times New Roman"/>
                <a:cs typeface="Times New Roman"/>
              </a:rPr>
              <a:t>PAKISTAN,</a:t>
            </a:r>
            <a:r>
              <a:rPr sz="2600" spc="-2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35" dirty="0">
                <a:solidFill>
                  <a:srgbClr val="FFFFFF"/>
                </a:solidFill>
                <a:latin typeface="Times New Roman"/>
                <a:cs typeface="Times New Roman"/>
              </a:rPr>
              <a:t>NEPAL,  </a:t>
            </a:r>
            <a:r>
              <a:rPr sz="2600" spc="-25" dirty="0">
                <a:solidFill>
                  <a:srgbClr val="FFFFFF"/>
                </a:solidFill>
                <a:latin typeface="Times New Roman"/>
                <a:cs typeface="Times New Roman"/>
              </a:rPr>
              <a:t>BHUTAN,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SRI LANKA,</a:t>
            </a:r>
            <a:r>
              <a:rPr sz="2600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MALDIVES.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Wingdings"/>
              <a:buChar char=""/>
            </a:pPr>
            <a:endParaRPr sz="3750">
              <a:latin typeface="Times New Roman"/>
              <a:cs typeface="Times New Roman"/>
            </a:endParaRPr>
          </a:p>
          <a:p>
            <a:pPr marL="286385" marR="5080" indent="-274320">
              <a:lnSpc>
                <a:spcPct val="100000"/>
              </a:lnSpc>
              <a:spcBef>
                <a:spcPts val="5"/>
              </a:spcBef>
              <a:buSzPct val="84615"/>
              <a:buFont typeface="Wingdings"/>
              <a:buChar char=""/>
              <a:tabLst>
                <a:tab pos="287020" algn="l"/>
              </a:tabLst>
            </a:pPr>
            <a:r>
              <a:rPr sz="2600" spc="5" dirty="0">
                <a:solidFill>
                  <a:srgbClr val="FFFFFF"/>
                </a:solidFill>
                <a:latin typeface="Times New Roman"/>
                <a:cs typeface="Times New Roman"/>
              </a:rPr>
              <a:t>GOAL</a:t>
            </a:r>
            <a:r>
              <a:rPr sz="2600" spc="-1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6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SARRC</a:t>
            </a:r>
            <a:r>
              <a:rPr sz="26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2600" spc="-1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Times New Roman"/>
                <a:cs typeface="Times New Roman"/>
              </a:rPr>
              <a:t>ACCELERATE</a:t>
            </a:r>
            <a:r>
              <a:rPr sz="26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FFFFFF"/>
                </a:solidFill>
                <a:latin typeface="Times New Roman"/>
                <a:cs typeface="Times New Roman"/>
              </a:rPr>
              <a:t>ECONOMIC</a:t>
            </a:r>
            <a:r>
              <a:rPr sz="2600" spc="-1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FFFFFF"/>
                </a:solidFill>
                <a:latin typeface="Times New Roman"/>
                <a:cs typeface="Times New Roman"/>
              </a:rPr>
              <a:t>AND 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SOCIAL</a:t>
            </a:r>
            <a:r>
              <a:rPr sz="2600" spc="-1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Times New Roman"/>
                <a:cs typeface="Times New Roman"/>
              </a:rPr>
              <a:t>DEVELOPMENT.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Wingdings"/>
              <a:buChar char=""/>
            </a:pPr>
            <a:endParaRPr sz="3750">
              <a:latin typeface="Times New Roman"/>
              <a:cs typeface="Times New Roman"/>
            </a:endParaRPr>
          </a:p>
          <a:p>
            <a:pPr marL="286385" marR="1532255" indent="-274320">
              <a:lnSpc>
                <a:spcPct val="100000"/>
              </a:lnSpc>
              <a:buSzPct val="84615"/>
              <a:buFont typeface="Wingdings"/>
              <a:buChar char=""/>
              <a:tabLst>
                <a:tab pos="287020" algn="l"/>
              </a:tabLst>
            </a:pPr>
            <a:r>
              <a:rPr sz="2600" spc="-30" dirty="0">
                <a:solidFill>
                  <a:srgbClr val="FFFFFF"/>
                </a:solidFill>
                <a:latin typeface="Times New Roman"/>
                <a:cs typeface="Times New Roman"/>
              </a:rPr>
              <a:t>SOLVING </a:t>
            </a:r>
            <a:r>
              <a:rPr sz="2600" spc="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REGIONAL </a:t>
            </a:r>
            <a:r>
              <a:rPr sz="2600" spc="5" dirty="0">
                <a:solidFill>
                  <a:srgbClr val="FFFFFF"/>
                </a:solidFill>
                <a:latin typeface="Times New Roman"/>
                <a:cs typeface="Times New Roman"/>
              </a:rPr>
              <a:t>PROBLEMS</a:t>
            </a:r>
            <a:r>
              <a:rPr sz="2600" spc="-3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OF  RESOURCES.</a:t>
            </a:r>
            <a:endParaRPr sz="26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187952" y="303275"/>
            <a:ext cx="4729480" cy="1984375"/>
            <a:chOff x="4187952" y="303275"/>
            <a:chExt cx="4729480" cy="1984375"/>
          </a:xfrm>
        </p:grpSpPr>
        <p:sp>
          <p:nvSpPr>
            <p:cNvPr id="5" name="object 5"/>
            <p:cNvSpPr/>
            <p:nvPr/>
          </p:nvSpPr>
          <p:spPr>
            <a:xfrm>
              <a:off x="4187952" y="1014984"/>
              <a:ext cx="774192" cy="2499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91635" y="1243584"/>
              <a:ext cx="760730" cy="18415"/>
            </a:xfrm>
            <a:custGeom>
              <a:avLst/>
              <a:gdLst/>
              <a:ahLst/>
              <a:cxnLst/>
              <a:rect l="l" t="t" r="r" b="b"/>
              <a:pathLst>
                <a:path w="760729" h="18415">
                  <a:moveTo>
                    <a:pt x="760476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760476" y="18287"/>
                  </a:lnTo>
                  <a:lnTo>
                    <a:pt x="760476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91635" y="1243584"/>
              <a:ext cx="760730" cy="18415"/>
            </a:xfrm>
            <a:custGeom>
              <a:avLst/>
              <a:gdLst/>
              <a:ahLst/>
              <a:cxnLst/>
              <a:rect l="l" t="t" r="r" b="b"/>
              <a:pathLst>
                <a:path w="760729" h="18415">
                  <a:moveTo>
                    <a:pt x="0" y="18287"/>
                  </a:moveTo>
                  <a:lnTo>
                    <a:pt x="760476" y="18287"/>
                  </a:lnTo>
                  <a:lnTo>
                    <a:pt x="760476" y="0"/>
                  </a:lnTo>
                  <a:lnTo>
                    <a:pt x="0" y="0"/>
                  </a:lnTo>
                  <a:lnTo>
                    <a:pt x="0" y="18287"/>
                  </a:lnTo>
                  <a:close/>
                </a:path>
              </a:pathLst>
            </a:custGeom>
            <a:ln w="3175">
              <a:solidFill>
                <a:srgbClr val="3A43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170676" y="303275"/>
              <a:ext cx="2746248" cy="19842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225545" y="748283"/>
              <a:ext cx="249554" cy="313690"/>
            </a:xfrm>
            <a:custGeom>
              <a:avLst/>
              <a:gdLst/>
              <a:ahLst/>
              <a:cxnLst/>
              <a:rect l="l" t="t" r="r" b="b"/>
              <a:pathLst>
                <a:path w="249554" h="313690">
                  <a:moveTo>
                    <a:pt x="129920" y="0"/>
                  </a:moveTo>
                  <a:lnTo>
                    <a:pt x="90424" y="6476"/>
                  </a:lnTo>
                  <a:lnTo>
                    <a:pt x="51018" y="30255"/>
                  </a:lnTo>
                  <a:lnTo>
                    <a:pt x="22774" y="68163"/>
                  </a:lnTo>
                  <a:lnTo>
                    <a:pt x="8239" y="105870"/>
                  </a:lnTo>
                  <a:lnTo>
                    <a:pt x="936" y="148224"/>
                  </a:lnTo>
                  <a:lnTo>
                    <a:pt x="0" y="170306"/>
                  </a:lnTo>
                  <a:lnTo>
                    <a:pt x="549" y="187495"/>
                  </a:lnTo>
                  <a:lnTo>
                    <a:pt x="8890" y="232537"/>
                  </a:lnTo>
                  <a:lnTo>
                    <a:pt x="25945" y="267737"/>
                  </a:lnTo>
                  <a:lnTo>
                    <a:pt x="60547" y="299297"/>
                  </a:lnTo>
                  <a:lnTo>
                    <a:pt x="106392" y="312866"/>
                  </a:lnTo>
                  <a:lnTo>
                    <a:pt x="119253" y="313436"/>
                  </a:lnTo>
                  <a:lnTo>
                    <a:pt x="129726" y="313051"/>
                  </a:lnTo>
                  <a:lnTo>
                    <a:pt x="167435" y="303611"/>
                  </a:lnTo>
                  <a:lnTo>
                    <a:pt x="180642" y="296544"/>
                  </a:lnTo>
                  <a:lnTo>
                    <a:pt x="125094" y="296544"/>
                  </a:lnTo>
                  <a:lnTo>
                    <a:pt x="116189" y="296021"/>
                  </a:lnTo>
                  <a:lnTo>
                    <a:pt x="76215" y="277590"/>
                  </a:lnTo>
                  <a:lnTo>
                    <a:pt x="52482" y="243284"/>
                  </a:lnTo>
                  <a:lnTo>
                    <a:pt x="41195" y="205759"/>
                  </a:lnTo>
                  <a:lnTo>
                    <a:pt x="37371" y="159212"/>
                  </a:lnTo>
                  <a:lnTo>
                    <a:pt x="37480" y="148070"/>
                  </a:lnTo>
                  <a:lnTo>
                    <a:pt x="42433" y="102377"/>
                  </a:lnTo>
                  <a:lnTo>
                    <a:pt x="54840" y="64156"/>
                  </a:lnTo>
                  <a:lnTo>
                    <a:pt x="80081" y="31597"/>
                  </a:lnTo>
                  <a:lnTo>
                    <a:pt x="117282" y="17327"/>
                  </a:lnTo>
                  <a:lnTo>
                    <a:pt x="124714" y="17017"/>
                  </a:lnTo>
                  <a:lnTo>
                    <a:pt x="192847" y="17017"/>
                  </a:lnTo>
                  <a:lnTo>
                    <a:pt x="188499" y="14263"/>
                  </a:lnTo>
                  <a:lnTo>
                    <a:pt x="177927" y="9143"/>
                  </a:lnTo>
                  <a:lnTo>
                    <a:pt x="166711" y="5143"/>
                  </a:lnTo>
                  <a:lnTo>
                    <a:pt x="154971" y="2286"/>
                  </a:lnTo>
                  <a:lnTo>
                    <a:pt x="142708" y="571"/>
                  </a:lnTo>
                  <a:lnTo>
                    <a:pt x="129920" y="0"/>
                  </a:lnTo>
                  <a:close/>
                </a:path>
                <a:path w="249554" h="313690">
                  <a:moveTo>
                    <a:pt x="192847" y="17017"/>
                  </a:moveTo>
                  <a:lnTo>
                    <a:pt x="124714" y="17017"/>
                  </a:lnTo>
                  <a:lnTo>
                    <a:pt x="133548" y="17541"/>
                  </a:lnTo>
                  <a:lnTo>
                    <a:pt x="142144" y="19113"/>
                  </a:lnTo>
                  <a:lnTo>
                    <a:pt x="180304" y="42902"/>
                  </a:lnTo>
                  <a:lnTo>
                    <a:pt x="201672" y="81627"/>
                  </a:lnTo>
                  <a:lnTo>
                    <a:pt x="210693" y="122570"/>
                  </a:lnTo>
                  <a:lnTo>
                    <a:pt x="212439" y="157861"/>
                  </a:lnTo>
                  <a:lnTo>
                    <a:pt x="212328" y="165510"/>
                  </a:lnTo>
                  <a:lnTo>
                    <a:pt x="207311" y="211185"/>
                  </a:lnTo>
                  <a:lnTo>
                    <a:pt x="194895" y="249334"/>
                  </a:lnTo>
                  <a:lnTo>
                    <a:pt x="169600" y="281912"/>
                  </a:lnTo>
                  <a:lnTo>
                    <a:pt x="132453" y="296235"/>
                  </a:lnTo>
                  <a:lnTo>
                    <a:pt x="125094" y="296544"/>
                  </a:lnTo>
                  <a:lnTo>
                    <a:pt x="180642" y="296544"/>
                  </a:lnTo>
                  <a:lnTo>
                    <a:pt x="210691" y="269642"/>
                  </a:lnTo>
                  <a:lnTo>
                    <a:pt x="230586" y="236515"/>
                  </a:lnTo>
                  <a:lnTo>
                    <a:pt x="243318" y="197467"/>
                  </a:lnTo>
                  <a:lnTo>
                    <a:pt x="248810" y="154297"/>
                  </a:lnTo>
                  <a:lnTo>
                    <a:pt x="249046" y="143128"/>
                  </a:lnTo>
                  <a:lnTo>
                    <a:pt x="248499" y="126031"/>
                  </a:lnTo>
                  <a:lnTo>
                    <a:pt x="240283" y="81025"/>
                  </a:lnTo>
                  <a:lnTo>
                    <a:pt x="223103" y="45771"/>
                  </a:lnTo>
                  <a:lnTo>
                    <a:pt x="198310" y="20478"/>
                  </a:lnTo>
                  <a:lnTo>
                    <a:pt x="192847" y="17017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62884" y="765301"/>
              <a:ext cx="175260" cy="280035"/>
            </a:xfrm>
            <a:custGeom>
              <a:avLst/>
              <a:gdLst/>
              <a:ahLst/>
              <a:cxnLst/>
              <a:rect l="l" t="t" r="r" b="b"/>
              <a:pathLst>
                <a:path w="175260" h="280034">
                  <a:moveTo>
                    <a:pt x="87375" y="0"/>
                  </a:moveTo>
                  <a:lnTo>
                    <a:pt x="48101" y="10874"/>
                  </a:lnTo>
                  <a:lnTo>
                    <a:pt x="20954" y="40639"/>
                  </a:lnTo>
                  <a:lnTo>
                    <a:pt x="6983" y="77063"/>
                  </a:lnTo>
                  <a:lnTo>
                    <a:pt x="571" y="121475"/>
                  </a:lnTo>
                  <a:lnTo>
                    <a:pt x="0" y="140843"/>
                  </a:lnTo>
                  <a:lnTo>
                    <a:pt x="428" y="157968"/>
                  </a:lnTo>
                  <a:lnTo>
                    <a:pt x="6857" y="202437"/>
                  </a:lnTo>
                  <a:lnTo>
                    <a:pt x="25907" y="245618"/>
                  </a:lnTo>
                  <a:lnTo>
                    <a:pt x="61896" y="274812"/>
                  </a:lnTo>
                  <a:lnTo>
                    <a:pt x="87756" y="279526"/>
                  </a:lnTo>
                  <a:lnTo>
                    <a:pt x="95115" y="279217"/>
                  </a:lnTo>
                  <a:lnTo>
                    <a:pt x="132262" y="264894"/>
                  </a:lnTo>
                  <a:lnTo>
                    <a:pt x="157557" y="232316"/>
                  </a:lnTo>
                  <a:lnTo>
                    <a:pt x="169973" y="194167"/>
                  </a:lnTo>
                  <a:lnTo>
                    <a:pt x="174990" y="148492"/>
                  </a:lnTo>
                  <a:lnTo>
                    <a:pt x="175132" y="138684"/>
                  </a:lnTo>
                  <a:lnTo>
                    <a:pt x="174684" y="121540"/>
                  </a:lnTo>
                  <a:lnTo>
                    <a:pt x="168148" y="77088"/>
                  </a:lnTo>
                  <a:lnTo>
                    <a:pt x="149225" y="33909"/>
                  </a:lnTo>
                  <a:lnTo>
                    <a:pt x="113164" y="4714"/>
                  </a:lnTo>
                  <a:lnTo>
                    <a:pt x="87375" y="0"/>
                  </a:lnTo>
                  <a:close/>
                </a:path>
              </a:pathLst>
            </a:custGeom>
            <a:ln w="3175">
              <a:solidFill>
                <a:srgbClr val="3A43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04972" y="745236"/>
              <a:ext cx="2732531" cy="3672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08654" y="1091183"/>
              <a:ext cx="2726690" cy="18415"/>
            </a:xfrm>
            <a:custGeom>
              <a:avLst/>
              <a:gdLst/>
              <a:ahLst/>
              <a:cxnLst/>
              <a:rect l="l" t="t" r="r" b="b"/>
              <a:pathLst>
                <a:path w="2726690" h="18415">
                  <a:moveTo>
                    <a:pt x="-1523" y="9143"/>
                  </a:moveTo>
                  <a:lnTo>
                    <a:pt x="2727960" y="9143"/>
                  </a:lnTo>
                </a:path>
              </a:pathLst>
            </a:custGeom>
            <a:ln w="21336">
              <a:solidFill>
                <a:srgbClr val="3A43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93008" y="697991"/>
              <a:ext cx="2452116" cy="4907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64540" y="1698701"/>
            <a:ext cx="7709534" cy="4050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indent="-273050">
              <a:lnSpc>
                <a:spcPct val="100000"/>
              </a:lnSpc>
              <a:spcBef>
                <a:spcPts val="100"/>
              </a:spcBef>
              <a:buSzPct val="95833"/>
              <a:buFont typeface="Wingdings"/>
              <a:buChar char=""/>
              <a:tabLst>
                <a:tab pos="285750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IMPROVE QUALITY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 LIFE &amp; 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WELFARE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PEOPLE OF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 MEMBER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65" dirty="0">
                <a:solidFill>
                  <a:srgbClr val="FFFFFF"/>
                </a:solidFill>
                <a:latin typeface="Times New Roman"/>
                <a:cs typeface="Times New Roman"/>
              </a:rPr>
              <a:t>COUNTRY.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47625">
              <a:lnSpc>
                <a:spcPct val="100000"/>
              </a:lnSpc>
              <a:buSzPct val="95833"/>
              <a:buFont typeface="Wingdings"/>
              <a:buChar char=""/>
              <a:tabLst>
                <a:tab pos="285115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DEVELOP THE REGION 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ECONOMICALLY</a:t>
            </a:r>
            <a:r>
              <a:rPr sz="2400" spc="-1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,SOCIALLY 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&amp;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75" dirty="0">
                <a:solidFill>
                  <a:srgbClr val="FFFFFF"/>
                </a:solidFill>
                <a:latin typeface="Times New Roman"/>
                <a:cs typeface="Times New Roman"/>
              </a:rPr>
              <a:t>CULTURALLY.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Wingdings"/>
              <a:buChar char=""/>
            </a:pPr>
            <a:endParaRPr sz="2500">
              <a:latin typeface="Times New Roman"/>
              <a:cs typeface="Times New Roman"/>
            </a:endParaRPr>
          </a:p>
          <a:p>
            <a:pPr marL="12700" marR="170815">
              <a:lnSpc>
                <a:spcPct val="100000"/>
              </a:lnSpc>
              <a:buSzPct val="95833"/>
              <a:buFont typeface="Wingdings"/>
              <a:buChar char=""/>
              <a:tabLst>
                <a:tab pos="285115" algn="l"/>
              </a:tabLst>
            </a:pP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OPPORTUNITY 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THE PEOPLE OF THE REGION</a:t>
            </a:r>
            <a:r>
              <a:rPr sz="2400" spc="-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TO 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LIVE IN DIGNITY&amp; EXPLOIT THERE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POTENTIAL.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Wingdings"/>
              <a:buChar char=""/>
            </a:pPr>
            <a:endParaRPr sz="2500">
              <a:latin typeface="Times New Roman"/>
              <a:cs typeface="Times New Roman"/>
            </a:endParaRPr>
          </a:p>
          <a:p>
            <a:pPr marL="285115" indent="-273050">
              <a:lnSpc>
                <a:spcPct val="100000"/>
              </a:lnSpc>
              <a:buSzPct val="95833"/>
              <a:buFont typeface="Wingdings"/>
              <a:buChar char=""/>
              <a:tabLst>
                <a:tab pos="285750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ENHANCE MUTUAL 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ASSISTANCE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IN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THE AREAS</a:t>
            </a:r>
            <a:r>
              <a:rPr sz="2400" spc="-2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SOCIAL 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CULTURAL,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SCIENTIFIC,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&amp;TECHNICAL</a:t>
            </a:r>
            <a:r>
              <a:rPr sz="24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FIELD.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71600"/>
            <a:ext cx="9144000" cy="4236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652272" y="4878323"/>
              <a:ext cx="7996428" cy="807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85800" y="4916423"/>
              <a:ext cx="7924800" cy="4445"/>
            </a:xfrm>
            <a:custGeom>
              <a:avLst/>
              <a:gdLst/>
              <a:ahLst/>
              <a:cxnLst/>
              <a:rect l="l" t="t" r="r" b="b"/>
              <a:pathLst>
                <a:path w="7924800" h="4445">
                  <a:moveTo>
                    <a:pt x="0" y="0"/>
                  </a:moveTo>
                  <a:lnTo>
                    <a:pt x="7924800" y="4318"/>
                  </a:lnTo>
                </a:path>
              </a:pathLst>
            </a:custGeom>
            <a:ln w="9143">
              <a:solidFill>
                <a:srgbClr val="E9E9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06523" y="5329428"/>
              <a:ext cx="365760" cy="5303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66188" y="5237988"/>
              <a:ext cx="5099304" cy="83515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1000" y="381000"/>
              <a:ext cx="8382000" cy="35052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2923032" y="723900"/>
              <a:ext cx="291083" cy="4404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221735" y="646176"/>
              <a:ext cx="3032760" cy="6995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371600"/>
              <a:ext cx="9144000" cy="41910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98394" y="1417065"/>
            <a:ext cx="5236210" cy="445516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287020" marR="125095" indent="-274955" algn="just">
              <a:lnSpc>
                <a:spcPts val="3570"/>
              </a:lnSpc>
              <a:spcBef>
                <a:spcPts val="540"/>
              </a:spcBef>
              <a:buClr>
                <a:srgbClr val="F1F1F1"/>
              </a:buClr>
              <a:buSzPct val="81818"/>
              <a:buFont typeface="Wingdings"/>
              <a:buChar char=""/>
              <a:tabLst>
                <a:tab pos="331470" algn="l"/>
              </a:tabLst>
            </a:pPr>
            <a:r>
              <a:rPr sz="3300" dirty="0">
                <a:solidFill>
                  <a:srgbClr val="FFFFFF"/>
                </a:solidFill>
                <a:latin typeface="Times New Roman"/>
                <a:cs typeface="Times New Roman"/>
              </a:rPr>
              <a:t>SETTING </a:t>
            </a:r>
            <a:r>
              <a:rPr sz="3300" spc="-5" dirty="0">
                <a:solidFill>
                  <a:srgbClr val="FFFFFF"/>
                </a:solidFill>
                <a:latin typeface="Times New Roman"/>
                <a:cs typeface="Times New Roman"/>
              </a:rPr>
              <a:t>UP A</a:t>
            </a:r>
            <a:r>
              <a:rPr sz="3300" spc="-5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300" dirty="0">
                <a:solidFill>
                  <a:srgbClr val="FFFFFF"/>
                </a:solidFill>
                <a:latin typeface="Times New Roman"/>
                <a:cs typeface="Times New Roman"/>
              </a:rPr>
              <a:t>COMMON  </a:t>
            </a:r>
            <a:r>
              <a:rPr sz="3300" spc="-35" dirty="0">
                <a:solidFill>
                  <a:srgbClr val="FFFFFF"/>
                </a:solidFill>
                <a:latin typeface="Times New Roman"/>
                <a:cs typeface="Times New Roman"/>
              </a:rPr>
              <a:t>MARKET.</a:t>
            </a:r>
            <a:endParaRPr sz="3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1F1F1"/>
              </a:buClr>
              <a:buFont typeface="Wingdings"/>
              <a:buChar char=""/>
            </a:pPr>
            <a:endParaRPr sz="4100">
              <a:latin typeface="Times New Roman"/>
              <a:cs typeface="Times New Roman"/>
            </a:endParaRPr>
          </a:p>
          <a:p>
            <a:pPr marL="287020" marR="5080" indent="-274955" algn="just">
              <a:lnSpc>
                <a:spcPts val="3560"/>
              </a:lnSpc>
              <a:buClr>
                <a:srgbClr val="F1F1F1"/>
              </a:buClr>
              <a:buSzPct val="81818"/>
              <a:buFont typeface="Wingdings"/>
              <a:buChar char=""/>
              <a:tabLst>
                <a:tab pos="331470" algn="l"/>
              </a:tabLst>
            </a:pPr>
            <a:r>
              <a:rPr sz="3300" dirty="0">
                <a:solidFill>
                  <a:srgbClr val="FFFFFF"/>
                </a:solidFill>
                <a:latin typeface="Times New Roman"/>
                <a:cs typeface="Times New Roman"/>
              </a:rPr>
              <a:t>CONTINUOUS AND  BALANCED</a:t>
            </a:r>
            <a:r>
              <a:rPr sz="3300" spc="7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300" spc="-30" dirty="0">
                <a:solidFill>
                  <a:srgbClr val="FFFFFF"/>
                </a:solidFill>
                <a:latin typeface="Times New Roman"/>
                <a:cs typeface="Times New Roman"/>
              </a:rPr>
              <a:t>EXPANSION.</a:t>
            </a:r>
            <a:endParaRPr sz="3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1F1F1"/>
              </a:buClr>
              <a:buFont typeface="Wingdings"/>
              <a:buChar char=""/>
            </a:pPr>
            <a:endParaRPr sz="4100">
              <a:latin typeface="Times New Roman"/>
              <a:cs typeface="Times New Roman"/>
            </a:endParaRPr>
          </a:p>
          <a:p>
            <a:pPr marL="287020" marR="107314" indent="-274955" algn="just">
              <a:lnSpc>
                <a:spcPct val="90000"/>
              </a:lnSpc>
              <a:buClr>
                <a:srgbClr val="F1F1F1"/>
              </a:buClr>
              <a:buSzPct val="81818"/>
              <a:buFont typeface="Wingdings"/>
              <a:buChar char=""/>
              <a:tabLst>
                <a:tab pos="331470" algn="l"/>
              </a:tabLst>
            </a:pPr>
            <a:r>
              <a:rPr sz="3300" spc="-5" dirty="0">
                <a:solidFill>
                  <a:srgbClr val="FFFFFF"/>
                </a:solidFill>
                <a:latin typeface="Times New Roman"/>
                <a:cs typeface="Times New Roman"/>
              </a:rPr>
              <a:t>CLOSER </a:t>
            </a:r>
            <a:r>
              <a:rPr sz="3300" spc="-30" dirty="0">
                <a:solidFill>
                  <a:srgbClr val="FFFFFF"/>
                </a:solidFill>
                <a:latin typeface="Times New Roman"/>
                <a:cs typeface="Times New Roman"/>
              </a:rPr>
              <a:t>RELATIONSHIP  </a:t>
            </a:r>
            <a:r>
              <a:rPr sz="3300" dirty="0">
                <a:solidFill>
                  <a:srgbClr val="FFFFFF"/>
                </a:solidFill>
                <a:latin typeface="Times New Roman"/>
                <a:cs typeface="Times New Roman"/>
              </a:rPr>
              <a:t>BETWEEN THE</a:t>
            </a:r>
            <a:r>
              <a:rPr sz="3300" spc="-1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300" spc="-5" dirty="0">
                <a:solidFill>
                  <a:srgbClr val="FFFFFF"/>
                </a:solidFill>
                <a:latin typeface="Times New Roman"/>
                <a:cs typeface="Times New Roman"/>
              </a:rPr>
              <a:t>MEMBER  </a:t>
            </a:r>
            <a:r>
              <a:rPr sz="3300" spc="-105" dirty="0">
                <a:solidFill>
                  <a:srgbClr val="FFFFFF"/>
                </a:solidFill>
                <a:latin typeface="Times New Roman"/>
                <a:cs typeface="Times New Roman"/>
              </a:rPr>
              <a:t>STATE.</a:t>
            </a:r>
            <a:endParaRPr sz="33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6451600" cy="6858000"/>
            <a:chOff x="0" y="0"/>
            <a:chExt cx="6451600" cy="6858000"/>
          </a:xfrm>
        </p:grpSpPr>
        <p:sp>
          <p:nvSpPr>
            <p:cNvPr id="4" name="object 4"/>
            <p:cNvSpPr/>
            <p:nvPr/>
          </p:nvSpPr>
          <p:spPr>
            <a:xfrm>
              <a:off x="4003547" y="903732"/>
              <a:ext cx="2430779" cy="3611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007230" y="1243583"/>
              <a:ext cx="2425065" cy="18415"/>
            </a:xfrm>
            <a:custGeom>
              <a:avLst/>
              <a:gdLst/>
              <a:ahLst/>
              <a:cxnLst/>
              <a:rect l="l" t="t" r="r" b="b"/>
              <a:pathLst>
                <a:path w="2425065" h="18415">
                  <a:moveTo>
                    <a:pt x="-1524" y="9143"/>
                  </a:moveTo>
                  <a:lnTo>
                    <a:pt x="2426208" y="9143"/>
                  </a:lnTo>
                </a:path>
              </a:pathLst>
            </a:custGeom>
            <a:ln w="21336">
              <a:solidFill>
                <a:srgbClr val="3A43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213859" y="915924"/>
              <a:ext cx="2237232" cy="4251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2819400" cy="685799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495018"/>
            <a:ext cx="7781290" cy="437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185545" indent="-274320">
              <a:lnSpc>
                <a:spcPct val="130100"/>
              </a:lnSpc>
              <a:spcBef>
                <a:spcPts val="100"/>
              </a:spcBef>
              <a:buSzPct val="84615"/>
              <a:buFont typeface="Wingdings"/>
              <a:buChar char=""/>
              <a:tabLst>
                <a:tab pos="287020" algn="l"/>
              </a:tabLst>
            </a:pPr>
            <a:r>
              <a:rPr sz="2600" spc="-25" dirty="0">
                <a:solidFill>
                  <a:srgbClr val="FFFFFF"/>
                </a:solidFill>
                <a:latin typeface="Times New Roman"/>
                <a:cs typeface="Times New Roman"/>
              </a:rPr>
              <a:t>ELIMINATION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CUSTOM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DUTIES</a:t>
            </a:r>
            <a:r>
              <a:rPr sz="2600" spc="-1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WITH  </a:t>
            </a:r>
            <a:r>
              <a:rPr sz="2600" spc="5" dirty="0">
                <a:solidFill>
                  <a:srgbClr val="FFFFFF"/>
                </a:solidFill>
                <a:latin typeface="Times New Roman"/>
                <a:cs typeface="Times New Roman"/>
              </a:rPr>
              <a:t>REGARDS </a:t>
            </a:r>
            <a:r>
              <a:rPr sz="2600" spc="-20" dirty="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sz="2600" spc="-25" dirty="0">
                <a:solidFill>
                  <a:srgbClr val="FFFFFF"/>
                </a:solidFill>
                <a:latin typeface="Times New Roman"/>
                <a:cs typeface="Times New Roman"/>
              </a:rPr>
              <a:t>EXPORT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&amp;</a:t>
            </a:r>
            <a:r>
              <a:rPr sz="2600" spc="-1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50" dirty="0">
                <a:solidFill>
                  <a:srgbClr val="FFFFFF"/>
                </a:solidFill>
                <a:latin typeface="Times New Roman"/>
                <a:cs typeface="Times New Roman"/>
              </a:rPr>
              <a:t>IMPORT.</a:t>
            </a:r>
            <a:endParaRPr sz="2600">
              <a:latin typeface="Times New Roman"/>
              <a:cs typeface="Times New Roman"/>
            </a:endParaRPr>
          </a:p>
          <a:p>
            <a:pPr marL="286385" marR="1313180" indent="-274320">
              <a:lnSpc>
                <a:spcPct val="130000"/>
              </a:lnSpc>
              <a:spcBef>
                <a:spcPts val="600"/>
              </a:spcBef>
              <a:buSzPct val="84615"/>
              <a:buFont typeface="Wingdings"/>
              <a:buChar char=""/>
              <a:tabLst>
                <a:tab pos="287020" algn="l"/>
              </a:tabLst>
            </a:pPr>
            <a:r>
              <a:rPr sz="2600" spc="-15" dirty="0">
                <a:solidFill>
                  <a:srgbClr val="FFFFFF"/>
                </a:solidFill>
                <a:latin typeface="Times New Roman"/>
                <a:cs typeface="Times New Roman"/>
              </a:rPr>
              <a:t>ESTABLISHMENT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CUSTOM </a:t>
            </a:r>
            <a:r>
              <a:rPr sz="2600" spc="-30" dirty="0">
                <a:solidFill>
                  <a:srgbClr val="FFFFFF"/>
                </a:solidFill>
                <a:latin typeface="Times New Roman"/>
                <a:cs typeface="Times New Roman"/>
              </a:rPr>
              <a:t>TARIFF</a:t>
            </a:r>
            <a:r>
              <a:rPr sz="2600" spc="-2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&amp;  COMMERCIAL</a:t>
            </a:r>
            <a:r>
              <a:rPr sz="2600" spc="-1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45" dirty="0">
                <a:solidFill>
                  <a:srgbClr val="FFFFFF"/>
                </a:solidFill>
                <a:latin typeface="Times New Roman"/>
                <a:cs typeface="Times New Roman"/>
              </a:rPr>
              <a:t>POLICY.</a:t>
            </a:r>
            <a:endParaRPr sz="2600">
              <a:latin typeface="Times New Roman"/>
              <a:cs typeface="Times New Roman"/>
            </a:endParaRPr>
          </a:p>
          <a:p>
            <a:pPr marL="286385" marR="5080" indent="-274320">
              <a:lnSpc>
                <a:spcPct val="130000"/>
              </a:lnSpc>
              <a:spcBef>
                <a:spcPts val="600"/>
              </a:spcBef>
              <a:buSzPct val="84615"/>
              <a:buFont typeface="Wingdings"/>
              <a:buChar char=""/>
              <a:tabLst>
                <a:tab pos="287020" algn="l"/>
              </a:tabLst>
            </a:pP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ABOLITION OF </a:t>
            </a:r>
            <a:r>
              <a:rPr sz="2600" spc="5" dirty="0">
                <a:solidFill>
                  <a:srgbClr val="FFFFFF"/>
                </a:solidFill>
                <a:latin typeface="Times New Roman"/>
                <a:cs typeface="Times New Roman"/>
              </a:rPr>
              <a:t>ALL </a:t>
            </a:r>
            <a:r>
              <a:rPr sz="2600" spc="-25" dirty="0">
                <a:solidFill>
                  <a:srgbClr val="FFFFFF"/>
                </a:solidFill>
                <a:latin typeface="Times New Roman"/>
                <a:cs typeface="Times New Roman"/>
              </a:rPr>
              <a:t>OBSTACLE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sz="2600" spc="-3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FFFFFF"/>
                </a:solidFill>
                <a:latin typeface="Times New Roman"/>
                <a:cs typeface="Times New Roman"/>
              </a:rPr>
              <a:t>MOVEMENT 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2600" spc="5" dirty="0">
                <a:solidFill>
                  <a:srgbClr val="FFFFFF"/>
                </a:solidFill>
                <a:latin typeface="Times New Roman"/>
                <a:cs typeface="Times New Roman"/>
              </a:rPr>
              <a:t>PERSONS </a:t>
            </a:r>
            <a:r>
              <a:rPr sz="2600" spc="-25" dirty="0">
                <a:solidFill>
                  <a:srgbClr val="FFFFFF"/>
                </a:solidFill>
                <a:latin typeface="Times New Roman"/>
                <a:cs typeface="Times New Roman"/>
              </a:rPr>
              <a:t>,SERVICE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&amp;</a:t>
            </a:r>
            <a:r>
              <a:rPr sz="26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Times New Roman"/>
                <a:cs typeface="Times New Roman"/>
              </a:rPr>
              <a:t>CAPITAL.</a:t>
            </a:r>
            <a:endParaRPr sz="2600">
              <a:latin typeface="Times New Roman"/>
              <a:cs typeface="Times New Roman"/>
            </a:endParaRPr>
          </a:p>
          <a:p>
            <a:pPr marL="286385" marR="989330" indent="-274320">
              <a:lnSpc>
                <a:spcPct val="130100"/>
              </a:lnSpc>
              <a:spcBef>
                <a:spcPts val="595"/>
              </a:spcBef>
              <a:buSzPct val="84615"/>
              <a:buFont typeface="Wingdings"/>
              <a:buChar char=""/>
              <a:tabLst>
                <a:tab pos="287020" algn="l"/>
                <a:tab pos="2562225" algn="l"/>
              </a:tabLst>
            </a:pPr>
            <a:r>
              <a:rPr sz="2600" spc="-25" dirty="0">
                <a:solidFill>
                  <a:srgbClr val="FFFFFF"/>
                </a:solidFill>
                <a:latin typeface="Times New Roman"/>
                <a:cs typeface="Times New Roman"/>
              </a:rPr>
              <a:t>APPLICATION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2600" spc="5" dirty="0">
                <a:solidFill>
                  <a:srgbClr val="FFFFFF"/>
                </a:solidFill>
                <a:latin typeface="Times New Roman"/>
                <a:cs typeface="Times New Roman"/>
              </a:rPr>
              <a:t>PROGRAM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IN </a:t>
            </a:r>
            <a:r>
              <a:rPr sz="2600" spc="5" dirty="0">
                <a:solidFill>
                  <a:srgbClr val="FFFFFF"/>
                </a:solidFill>
                <a:latin typeface="Times New Roman"/>
                <a:cs typeface="Times New Roman"/>
              </a:rPr>
              <a:t>ORDER</a:t>
            </a:r>
            <a:r>
              <a:rPr sz="2600" spc="-20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20" dirty="0">
                <a:solidFill>
                  <a:srgbClr val="FFFFFF"/>
                </a:solidFill>
                <a:latin typeface="Times New Roman"/>
                <a:cs typeface="Times New Roman"/>
              </a:rPr>
              <a:t>TO  </a:t>
            </a:r>
            <a:r>
              <a:rPr sz="2600" spc="-25" dirty="0">
                <a:solidFill>
                  <a:srgbClr val="FFFFFF"/>
                </a:solidFill>
                <a:latin typeface="Times New Roman"/>
                <a:cs typeface="Times New Roman"/>
              </a:rPr>
              <a:t>COORDINATE	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ECONOMIC</a:t>
            </a:r>
            <a:r>
              <a:rPr sz="26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POLICIES.</a:t>
            </a:r>
            <a:endParaRPr sz="26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421379" y="850391"/>
            <a:ext cx="2339340" cy="490855"/>
            <a:chOff x="3421379" y="850391"/>
            <a:chExt cx="2339340" cy="490855"/>
          </a:xfrm>
        </p:grpSpPr>
        <p:sp>
          <p:nvSpPr>
            <p:cNvPr id="4" name="object 4"/>
            <p:cNvSpPr/>
            <p:nvPr/>
          </p:nvSpPr>
          <p:spPr>
            <a:xfrm>
              <a:off x="3421379" y="897635"/>
              <a:ext cx="254508" cy="3200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691127" y="850391"/>
              <a:ext cx="1240536" cy="4907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674363" y="1240535"/>
              <a:ext cx="1255776" cy="243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15483" y="850391"/>
              <a:ext cx="362712" cy="49072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00243" y="1240535"/>
              <a:ext cx="294132" cy="243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369051" y="1014983"/>
              <a:ext cx="391667" cy="2499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72734" y="1243583"/>
              <a:ext cx="363220" cy="18415"/>
            </a:xfrm>
            <a:custGeom>
              <a:avLst/>
              <a:gdLst/>
              <a:ahLst/>
              <a:cxnLst/>
              <a:rect l="l" t="t" r="r" b="b"/>
              <a:pathLst>
                <a:path w="363220" h="18415">
                  <a:moveTo>
                    <a:pt x="362712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362712" y="18287"/>
                  </a:lnTo>
                  <a:lnTo>
                    <a:pt x="362712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72734" y="1243583"/>
              <a:ext cx="363220" cy="18415"/>
            </a:xfrm>
            <a:custGeom>
              <a:avLst/>
              <a:gdLst/>
              <a:ahLst/>
              <a:cxnLst/>
              <a:rect l="l" t="t" r="r" b="b"/>
              <a:pathLst>
                <a:path w="363220" h="18415">
                  <a:moveTo>
                    <a:pt x="0" y="18287"/>
                  </a:moveTo>
                  <a:lnTo>
                    <a:pt x="362712" y="18287"/>
                  </a:lnTo>
                  <a:lnTo>
                    <a:pt x="362712" y="0"/>
                  </a:lnTo>
                  <a:lnTo>
                    <a:pt x="0" y="0"/>
                  </a:lnTo>
                  <a:lnTo>
                    <a:pt x="0" y="18287"/>
                  </a:lnTo>
                  <a:close/>
                </a:path>
              </a:pathLst>
            </a:custGeom>
            <a:ln w="3175">
              <a:solidFill>
                <a:srgbClr val="3A43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3529584" y="646176"/>
              <a:ext cx="2081784" cy="5897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533266" y="1207008"/>
              <a:ext cx="2075814" cy="26034"/>
            </a:xfrm>
            <a:custGeom>
              <a:avLst/>
              <a:gdLst/>
              <a:ahLst/>
              <a:cxnLst/>
              <a:rect l="l" t="t" r="r" b="b"/>
              <a:pathLst>
                <a:path w="2075814" h="26034">
                  <a:moveTo>
                    <a:pt x="2075688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075688" y="25907"/>
                  </a:lnTo>
                  <a:lnTo>
                    <a:pt x="2075688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33266" y="1207008"/>
              <a:ext cx="2075814" cy="26034"/>
            </a:xfrm>
            <a:custGeom>
              <a:avLst/>
              <a:gdLst/>
              <a:ahLst/>
              <a:cxnLst/>
              <a:rect l="l" t="t" r="r" b="b"/>
              <a:pathLst>
                <a:path w="2075814" h="26034">
                  <a:moveTo>
                    <a:pt x="0" y="0"/>
                  </a:moveTo>
                  <a:lnTo>
                    <a:pt x="1037844" y="0"/>
                  </a:lnTo>
                  <a:lnTo>
                    <a:pt x="2075688" y="0"/>
                  </a:lnTo>
                  <a:lnTo>
                    <a:pt x="2075688" y="25907"/>
                  </a:lnTo>
                  <a:lnTo>
                    <a:pt x="1037844" y="25907"/>
                  </a:lnTo>
                  <a:lnTo>
                    <a:pt x="0" y="2590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3A43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447800"/>
              <a:ext cx="9144000" cy="44424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2790444" y="777240"/>
              <a:ext cx="304800" cy="4084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118104" y="716280"/>
              <a:ext cx="3259836" cy="6324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752600"/>
              <a:ext cx="9144000" cy="4114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543252"/>
            <a:ext cx="7360920" cy="42335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160020" indent="-274320">
              <a:lnSpc>
                <a:spcPct val="100000"/>
              </a:lnSpc>
              <a:spcBef>
                <a:spcPts val="105"/>
              </a:spcBef>
              <a:buSzPct val="81250"/>
              <a:buFont typeface="Wingdings"/>
              <a:buChar char=""/>
              <a:tabLst>
                <a:tab pos="321945" algn="l"/>
              </a:tabLst>
            </a:pP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FOR SMOOTH RUNNING OF</a:t>
            </a:r>
            <a:r>
              <a:rPr sz="32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30" dirty="0">
                <a:solidFill>
                  <a:srgbClr val="FFFFFF"/>
                </a:solidFill>
                <a:latin typeface="Times New Roman"/>
                <a:cs typeface="Times New Roman"/>
              </a:rPr>
              <a:t>EXPORT 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ACTIVITIES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Wingdings"/>
              <a:buChar char=""/>
            </a:pPr>
            <a:endParaRPr sz="4350">
              <a:latin typeface="Times New Roman"/>
              <a:cs typeface="Times New Roman"/>
            </a:endParaRPr>
          </a:p>
          <a:p>
            <a:pPr marL="286385" marR="1103630" indent="-274320">
              <a:lnSpc>
                <a:spcPct val="100000"/>
              </a:lnSpc>
              <a:buSzPct val="81250"/>
              <a:buFont typeface="Wingdings"/>
              <a:buChar char=""/>
              <a:tabLst>
                <a:tab pos="321945" algn="l"/>
              </a:tabLst>
            </a:pPr>
            <a:r>
              <a:rPr sz="3200" spc="-30" dirty="0">
                <a:solidFill>
                  <a:srgbClr val="FFFFFF"/>
                </a:solidFill>
                <a:latin typeface="Times New Roman"/>
                <a:cs typeface="Times New Roman"/>
              </a:rPr>
              <a:t>ESTABLISH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A </a:t>
            </a:r>
            <a:r>
              <a:rPr sz="3200" spc="-40" dirty="0">
                <a:solidFill>
                  <a:srgbClr val="FFFFFF"/>
                </a:solidFill>
                <a:latin typeface="Times New Roman"/>
                <a:cs typeface="Times New Roman"/>
              </a:rPr>
              <a:t>HEALTHY</a:t>
            </a:r>
            <a:r>
              <a:rPr sz="3200" spc="-5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TRADE  </a:t>
            </a:r>
            <a:r>
              <a:rPr sz="3200" spc="-20" dirty="0">
                <a:solidFill>
                  <a:srgbClr val="FFFFFF"/>
                </a:solidFill>
                <a:latin typeface="Times New Roman"/>
                <a:cs typeface="Times New Roman"/>
              </a:rPr>
              <a:t>ENVIRONMENT.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Wingdings"/>
              <a:buChar char=""/>
            </a:pPr>
            <a:endParaRPr sz="4350">
              <a:latin typeface="Times New Roman"/>
              <a:cs typeface="Times New Roman"/>
            </a:endParaRPr>
          </a:p>
          <a:p>
            <a:pPr marL="286385" marR="5080" indent="-274320">
              <a:lnSpc>
                <a:spcPct val="100000"/>
              </a:lnSpc>
              <a:buSzPct val="81250"/>
              <a:buFont typeface="Wingdings"/>
              <a:buChar char=""/>
              <a:tabLst>
                <a:tab pos="321945" algn="l"/>
              </a:tabLst>
            </a:pP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ECONOMIC, SOCIAL AND</a:t>
            </a:r>
            <a:r>
              <a:rPr sz="3200" spc="-3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35" dirty="0">
                <a:solidFill>
                  <a:srgbClr val="FFFFFF"/>
                </a:solidFill>
                <a:latin typeface="Times New Roman"/>
                <a:cs typeface="Times New Roman"/>
              </a:rPr>
              <a:t>CULTURAL  </a:t>
            </a:r>
            <a:r>
              <a:rPr sz="3200" spc="-20" dirty="0">
                <a:solidFill>
                  <a:srgbClr val="FFFFFF"/>
                </a:solidFill>
                <a:latin typeface="Times New Roman"/>
                <a:cs typeface="Times New Roman"/>
              </a:rPr>
              <a:t>DEVELOPMENT.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709415" y="850391"/>
            <a:ext cx="1739264" cy="414655"/>
            <a:chOff x="3709415" y="850391"/>
            <a:chExt cx="1739264" cy="414655"/>
          </a:xfrm>
        </p:grpSpPr>
        <p:sp>
          <p:nvSpPr>
            <p:cNvPr id="4" name="object 4"/>
            <p:cNvSpPr/>
            <p:nvPr/>
          </p:nvSpPr>
          <p:spPr>
            <a:xfrm>
              <a:off x="3709415" y="897635"/>
              <a:ext cx="1722119" cy="3672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713098" y="1243583"/>
              <a:ext cx="1716405" cy="18415"/>
            </a:xfrm>
            <a:custGeom>
              <a:avLst/>
              <a:gdLst/>
              <a:ahLst/>
              <a:cxnLst/>
              <a:rect l="l" t="t" r="r" b="b"/>
              <a:pathLst>
                <a:path w="1716404" h="18415">
                  <a:moveTo>
                    <a:pt x="0" y="18287"/>
                  </a:moveTo>
                  <a:lnTo>
                    <a:pt x="1716024" y="18287"/>
                  </a:lnTo>
                  <a:lnTo>
                    <a:pt x="1716024" y="0"/>
                  </a:lnTo>
                  <a:lnTo>
                    <a:pt x="0" y="0"/>
                  </a:lnTo>
                  <a:lnTo>
                    <a:pt x="0" y="18287"/>
                  </a:lnTo>
                  <a:close/>
                </a:path>
              </a:pathLst>
            </a:custGeom>
            <a:ln w="3175">
              <a:solidFill>
                <a:srgbClr val="3A43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970019" y="850391"/>
              <a:ext cx="1478279" cy="3672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2941320" y="902208"/>
              <a:ext cx="3258311" cy="3627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945002" y="1243583"/>
              <a:ext cx="3252470" cy="18415"/>
            </a:xfrm>
            <a:custGeom>
              <a:avLst/>
              <a:gdLst/>
              <a:ahLst/>
              <a:cxnLst/>
              <a:rect l="l" t="t" r="r" b="b"/>
              <a:pathLst>
                <a:path w="3252470" h="18415">
                  <a:moveTo>
                    <a:pt x="-1524" y="9143"/>
                  </a:moveTo>
                  <a:lnTo>
                    <a:pt x="3253740" y="9143"/>
                  </a:lnTo>
                </a:path>
              </a:pathLst>
            </a:custGeom>
            <a:ln w="21336">
              <a:solidFill>
                <a:srgbClr val="3A43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94304" y="850391"/>
              <a:ext cx="3006851" cy="4937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12140" y="1773377"/>
            <a:ext cx="3658870" cy="3867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buSzPct val="96428"/>
              <a:buFont typeface="Wingdings"/>
              <a:buChar char=""/>
              <a:tabLst>
                <a:tab pos="330200" algn="l"/>
              </a:tabLst>
            </a:pP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INTER</a:t>
            </a:r>
            <a:r>
              <a:rPr sz="2800" spc="-15" dirty="0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OVER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MEN  </a:t>
            </a:r>
            <a:r>
              <a:rPr sz="2800" spc="-85" dirty="0">
                <a:solidFill>
                  <a:srgbClr val="FFFFFF"/>
                </a:solidFill>
                <a:latin typeface="Times New Roman"/>
                <a:cs typeface="Times New Roman"/>
              </a:rPr>
              <a:t>TAL</a:t>
            </a:r>
            <a:r>
              <a:rPr sz="2800" spc="-2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Times New Roman"/>
                <a:cs typeface="Times New Roman"/>
              </a:rPr>
              <a:t>ASSOCIATION.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Wingdings"/>
              <a:buChar char=""/>
            </a:pPr>
            <a:endParaRPr sz="3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Wingdings"/>
              <a:buChar char=""/>
            </a:pPr>
            <a:endParaRPr sz="2750">
              <a:latin typeface="Times New Roman"/>
              <a:cs typeface="Times New Roman"/>
            </a:endParaRPr>
          </a:p>
          <a:p>
            <a:pPr marL="12700" marR="137795">
              <a:lnSpc>
                <a:spcPct val="100000"/>
              </a:lnSpc>
              <a:buSzPct val="96428"/>
              <a:buFont typeface="Wingdings"/>
              <a:buChar char=""/>
              <a:tabLst>
                <a:tab pos="330200" algn="l"/>
              </a:tabLst>
            </a:pP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MANAGE AND  </a:t>
            </a:r>
            <a:r>
              <a:rPr sz="2800" spc="-10" dirty="0">
                <a:solidFill>
                  <a:srgbClr val="FFFFFF"/>
                </a:solidFill>
                <a:latin typeface="Times New Roman"/>
                <a:cs typeface="Times New Roman"/>
              </a:rPr>
              <a:t>PROMOTE TRADE 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ACTIVITIES FOR  SPECIFIC REGION OF  THE</a:t>
            </a:r>
            <a:r>
              <a:rPr sz="28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WORLD.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00600" y="2297868"/>
            <a:ext cx="3047970" cy="27313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672793"/>
            <a:ext cx="5394325" cy="2435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5"/>
              </a:spcBef>
              <a:buClr>
                <a:srgbClr val="F3A346"/>
              </a:buClr>
              <a:buSzPct val="84615"/>
              <a:buFont typeface="Wingdings"/>
              <a:buChar char=""/>
              <a:tabLst>
                <a:tab pos="287020" algn="l"/>
              </a:tabLst>
            </a:pPr>
            <a:r>
              <a:rPr sz="2600" spc="-35" dirty="0">
                <a:solidFill>
                  <a:srgbClr val="FFFFFF"/>
                </a:solidFill>
                <a:latin typeface="Georgia"/>
                <a:cs typeface="Georgia"/>
              </a:rPr>
              <a:t>International </a:t>
            </a:r>
            <a:r>
              <a:rPr sz="2600" spc="-40" dirty="0">
                <a:solidFill>
                  <a:srgbClr val="FFFFFF"/>
                </a:solidFill>
                <a:latin typeface="Georgia"/>
                <a:cs typeface="Georgia"/>
              </a:rPr>
              <a:t>business</a:t>
            </a:r>
            <a:r>
              <a:rPr sz="2600" spc="-15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600" spc="-30" dirty="0">
                <a:solidFill>
                  <a:srgbClr val="FFFFFF"/>
                </a:solidFill>
                <a:latin typeface="Georgia"/>
                <a:cs typeface="Georgia"/>
              </a:rPr>
              <a:t>environment</a:t>
            </a:r>
            <a:endParaRPr sz="26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2165"/>
              </a:spcBef>
            </a:pPr>
            <a:r>
              <a:rPr sz="2600" spc="-60" dirty="0">
                <a:solidFill>
                  <a:srgbClr val="FFFFFF"/>
                </a:solidFill>
                <a:latin typeface="Georgia"/>
                <a:cs typeface="Georgia"/>
              </a:rPr>
              <a:t>(by: </a:t>
            </a:r>
            <a:r>
              <a:rPr sz="2600" spc="-75" dirty="0">
                <a:solidFill>
                  <a:srgbClr val="FFFFFF"/>
                </a:solidFill>
                <a:latin typeface="Georgia"/>
                <a:cs typeface="Georgia"/>
              </a:rPr>
              <a:t>Francis</a:t>
            </a:r>
            <a:r>
              <a:rPr sz="2600" spc="-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600" spc="-30" dirty="0">
                <a:solidFill>
                  <a:srgbClr val="FFFFFF"/>
                </a:solidFill>
                <a:latin typeface="Georgia"/>
                <a:cs typeface="Georgia"/>
              </a:rPr>
              <a:t>cherunilam).</a:t>
            </a:r>
            <a:endParaRPr sz="26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2160"/>
              </a:spcBef>
              <a:buClr>
                <a:srgbClr val="F3A346"/>
              </a:buClr>
              <a:buSzPct val="84615"/>
              <a:buFont typeface="Wingdings"/>
              <a:buChar char=""/>
              <a:tabLst>
                <a:tab pos="287020" algn="l"/>
              </a:tabLst>
            </a:pPr>
            <a:r>
              <a:rPr sz="2600" spc="-45" dirty="0">
                <a:solidFill>
                  <a:srgbClr val="FFFFFF"/>
                </a:solidFill>
                <a:latin typeface="Georgia"/>
                <a:cs typeface="Georgia"/>
              </a:rPr>
              <a:t>Nafta.org.in</a:t>
            </a:r>
            <a:endParaRPr sz="26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2160"/>
              </a:spcBef>
              <a:buClr>
                <a:srgbClr val="F3A346"/>
              </a:buClr>
              <a:buSzPct val="84615"/>
              <a:buFont typeface="Wingdings"/>
              <a:buChar char=""/>
              <a:tabLst>
                <a:tab pos="287020" algn="l"/>
              </a:tabLst>
            </a:pPr>
            <a:r>
              <a:rPr sz="2600" spc="-55" dirty="0">
                <a:solidFill>
                  <a:srgbClr val="FFFFFF"/>
                </a:solidFill>
                <a:latin typeface="Georgia"/>
                <a:cs typeface="Georgia"/>
              </a:rPr>
              <a:t>Sarrc.org.in</a:t>
            </a:r>
            <a:endParaRPr sz="2600">
              <a:latin typeface="Georgia"/>
              <a:cs typeface="Georg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752088" y="193547"/>
            <a:ext cx="1643380" cy="490855"/>
            <a:chOff x="3752088" y="193547"/>
            <a:chExt cx="1643380" cy="490855"/>
          </a:xfrm>
        </p:grpSpPr>
        <p:sp>
          <p:nvSpPr>
            <p:cNvPr id="4" name="object 4"/>
            <p:cNvSpPr/>
            <p:nvPr/>
          </p:nvSpPr>
          <p:spPr>
            <a:xfrm>
              <a:off x="3752088" y="245363"/>
              <a:ext cx="268224" cy="3139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000500" y="193547"/>
              <a:ext cx="1394460" cy="4907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986784" y="583691"/>
              <a:ext cx="1406652" cy="243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205740" y="205740"/>
              <a:ext cx="1188720" cy="65227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722876" y="227075"/>
              <a:ext cx="3889248" cy="145999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679194" y="727303"/>
            <a:ext cx="6927215" cy="327152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00"/>
              </a:spcBef>
              <a:buSzPct val="84615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2600" spc="-530" dirty="0">
                <a:solidFill>
                  <a:srgbClr val="FFFFFF"/>
                </a:solidFill>
                <a:latin typeface="Times New Roman"/>
                <a:cs typeface="Times New Roman"/>
              </a:rPr>
              <a:t>NAFTA</a:t>
            </a: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600" spc="-445" dirty="0">
                <a:solidFill>
                  <a:srgbClr val="FFFFFF"/>
                </a:solidFill>
                <a:latin typeface="Times New Roman"/>
                <a:cs typeface="Times New Roman"/>
              </a:rPr>
              <a:t>(NORTH</a:t>
            </a:r>
            <a:r>
              <a:rPr sz="2600" spc="-2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515" dirty="0">
                <a:solidFill>
                  <a:srgbClr val="FFFFFF"/>
                </a:solidFill>
                <a:latin typeface="Times New Roman"/>
                <a:cs typeface="Times New Roman"/>
              </a:rPr>
              <a:t>AMERICAN</a:t>
            </a: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600" spc="-480" dirty="0">
                <a:solidFill>
                  <a:srgbClr val="FFFFFF"/>
                </a:solidFill>
                <a:latin typeface="Times New Roman"/>
                <a:cs typeface="Times New Roman"/>
              </a:rPr>
              <a:t>FREE </a:t>
            </a:r>
            <a:r>
              <a:rPr sz="2600" spc="-515" dirty="0">
                <a:solidFill>
                  <a:srgbClr val="FFFFFF"/>
                </a:solidFill>
                <a:latin typeface="Times New Roman"/>
                <a:cs typeface="Times New Roman"/>
              </a:rPr>
              <a:t>TRADE</a:t>
            </a:r>
            <a:r>
              <a:rPr sz="2600" spc="-4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509" dirty="0">
                <a:solidFill>
                  <a:srgbClr val="FFFFFF"/>
                </a:solidFill>
                <a:latin typeface="Times New Roman"/>
                <a:cs typeface="Times New Roman"/>
              </a:rPr>
              <a:t>AGREEMENT)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750">
              <a:latin typeface="Times New Roman"/>
              <a:cs typeface="Times New Roman"/>
            </a:endParaRPr>
          </a:p>
          <a:p>
            <a:pPr marL="2898775" algn="ctr">
              <a:lnSpc>
                <a:spcPct val="100000"/>
              </a:lnSpc>
            </a:pPr>
            <a:r>
              <a:rPr sz="2800" spc="-565" dirty="0">
                <a:solidFill>
                  <a:srgbClr val="FFFFFF"/>
                </a:solidFill>
                <a:latin typeface="Times New Roman"/>
                <a:cs typeface="Times New Roman"/>
              </a:rPr>
              <a:t>SARRC</a:t>
            </a:r>
            <a:endParaRPr sz="2800">
              <a:latin typeface="Times New Roman"/>
              <a:cs typeface="Times New Roman"/>
            </a:endParaRPr>
          </a:p>
          <a:p>
            <a:pPr marL="2907665" marR="5080" algn="ctr">
              <a:lnSpc>
                <a:spcPct val="100000"/>
              </a:lnSpc>
            </a:pPr>
            <a:r>
              <a:rPr sz="2800" spc="-475" dirty="0">
                <a:solidFill>
                  <a:srgbClr val="FFFFFF"/>
                </a:solidFill>
                <a:latin typeface="Times New Roman"/>
                <a:cs typeface="Times New Roman"/>
              </a:rPr>
              <a:t>(SOUTH </a:t>
            </a:r>
            <a:r>
              <a:rPr sz="2800" spc="-550" dirty="0">
                <a:solidFill>
                  <a:srgbClr val="FFFFFF"/>
                </a:solidFill>
                <a:latin typeface="Times New Roman"/>
                <a:cs typeface="Times New Roman"/>
              </a:rPr>
              <a:t>ASIAN </a:t>
            </a:r>
            <a:r>
              <a:rPr sz="2800" spc="-530" dirty="0">
                <a:solidFill>
                  <a:srgbClr val="FFFFFF"/>
                </a:solidFill>
                <a:latin typeface="Times New Roman"/>
                <a:cs typeface="Times New Roman"/>
              </a:rPr>
              <a:t>ASSOCIATION </a:t>
            </a:r>
            <a:r>
              <a:rPr sz="2800" spc="-520" dirty="0">
                <a:solidFill>
                  <a:srgbClr val="FFFFFF"/>
                </a:solidFill>
                <a:latin typeface="Times New Roman"/>
                <a:cs typeface="Times New Roman"/>
              </a:rPr>
              <a:t>FOR  </a:t>
            </a:r>
            <a:r>
              <a:rPr sz="2800" spc="-545" dirty="0">
                <a:solidFill>
                  <a:srgbClr val="FFFFFF"/>
                </a:solidFill>
                <a:latin typeface="Times New Roman"/>
                <a:cs typeface="Times New Roman"/>
              </a:rPr>
              <a:t>REGIONAL</a:t>
            </a:r>
            <a:r>
              <a:rPr sz="2800" spc="-5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495" dirty="0">
                <a:solidFill>
                  <a:srgbClr val="FFFFFF"/>
                </a:solidFill>
                <a:latin typeface="Times New Roman"/>
                <a:cs typeface="Times New Roman"/>
              </a:rPr>
              <a:t>COOPRATION)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79194" y="5132070"/>
            <a:ext cx="1454785" cy="878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505" dirty="0">
                <a:solidFill>
                  <a:srgbClr val="FFFFFF"/>
                </a:solidFill>
                <a:latin typeface="Times New Roman"/>
                <a:cs typeface="Times New Roman"/>
              </a:rPr>
              <a:t>EUROPIAN  </a:t>
            </a:r>
            <a:r>
              <a:rPr sz="2800" spc="-480" dirty="0">
                <a:solidFill>
                  <a:srgbClr val="FFFFFF"/>
                </a:solidFill>
                <a:latin typeface="Times New Roman"/>
                <a:cs typeface="Times New Roman"/>
              </a:rPr>
              <a:t>UNION</a:t>
            </a:r>
            <a:r>
              <a:rPr sz="2800" spc="-2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370" dirty="0">
                <a:solidFill>
                  <a:srgbClr val="FFFFFF"/>
                </a:solidFill>
                <a:latin typeface="Times New Roman"/>
                <a:cs typeface="Times New Roman"/>
              </a:rPr>
              <a:t>(EU)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370075" y="2589276"/>
            <a:ext cx="7470775" cy="4026535"/>
            <a:chOff x="1370075" y="2589276"/>
            <a:chExt cx="7470775" cy="4026535"/>
          </a:xfrm>
        </p:grpSpPr>
        <p:sp>
          <p:nvSpPr>
            <p:cNvPr id="8" name="object 8"/>
            <p:cNvSpPr/>
            <p:nvPr/>
          </p:nvSpPr>
          <p:spPr>
            <a:xfrm>
              <a:off x="5332475" y="5027676"/>
              <a:ext cx="3508248" cy="15880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70075" y="2589276"/>
              <a:ext cx="2746248" cy="19842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795527" y="4242815"/>
              <a:ext cx="1891284" cy="4328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2777" y="1103375"/>
              <a:ext cx="8842248" cy="575462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930139"/>
              <a:ext cx="9144000" cy="192785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19905" y="5361838"/>
            <a:ext cx="150622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0" dirty="0"/>
              <a:t>nafta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1822704" y="1423416"/>
              <a:ext cx="1598675" cy="3703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831594" y="1433194"/>
              <a:ext cx="1543812" cy="3144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18132" y="1766316"/>
              <a:ext cx="1655064" cy="762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29435" y="1776983"/>
              <a:ext cx="1597660" cy="18415"/>
            </a:xfrm>
            <a:custGeom>
              <a:avLst/>
              <a:gdLst/>
              <a:ahLst/>
              <a:cxnLst/>
              <a:rect l="l" t="t" r="r" b="b"/>
              <a:pathLst>
                <a:path w="1597660" h="18414">
                  <a:moveTo>
                    <a:pt x="1597152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1597152" y="18287"/>
                  </a:lnTo>
                  <a:lnTo>
                    <a:pt x="1597152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29435" y="1776983"/>
              <a:ext cx="1597660" cy="18415"/>
            </a:xfrm>
            <a:custGeom>
              <a:avLst/>
              <a:gdLst/>
              <a:ahLst/>
              <a:cxnLst/>
              <a:rect l="l" t="t" r="r" b="b"/>
              <a:pathLst>
                <a:path w="1597660" h="18414">
                  <a:moveTo>
                    <a:pt x="0" y="0"/>
                  </a:moveTo>
                  <a:lnTo>
                    <a:pt x="798576" y="0"/>
                  </a:lnTo>
                  <a:lnTo>
                    <a:pt x="1597152" y="0"/>
                  </a:lnTo>
                  <a:lnTo>
                    <a:pt x="1597152" y="18287"/>
                  </a:lnTo>
                  <a:lnTo>
                    <a:pt x="798576" y="18287"/>
                  </a:lnTo>
                  <a:lnTo>
                    <a:pt x="0" y="1828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3A43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583935" y="335279"/>
              <a:ext cx="3310127" cy="368655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540" y="2385186"/>
            <a:ext cx="9040495" cy="404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0680" indent="-272415">
              <a:lnSpc>
                <a:spcPct val="100000"/>
              </a:lnSpc>
              <a:spcBef>
                <a:spcPts val="100"/>
              </a:spcBef>
              <a:buSzPct val="95833"/>
              <a:buFont typeface="Wingdings"/>
              <a:buChar char=""/>
              <a:tabLst>
                <a:tab pos="361315" algn="l"/>
              </a:tabLst>
            </a:pP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INITIALLY 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BILATERAL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TRADE BETWEEN U.S. AND</a:t>
            </a:r>
            <a:r>
              <a:rPr sz="2400" spc="-2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CANADA.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Wingdings"/>
              <a:buChar char=""/>
            </a:pPr>
            <a:endParaRPr sz="2500">
              <a:latin typeface="Times New Roman"/>
              <a:cs typeface="Times New Roman"/>
            </a:endParaRPr>
          </a:p>
          <a:p>
            <a:pPr marL="360680" indent="-272415">
              <a:lnSpc>
                <a:spcPct val="100000"/>
              </a:lnSpc>
              <a:buSzPct val="95833"/>
              <a:buFont typeface="Wingdings"/>
              <a:buChar char=""/>
              <a:tabLst>
                <a:tab pos="361315" algn="l"/>
                <a:tab pos="2799715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24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1994</a:t>
            </a:r>
            <a:r>
              <a:rPr sz="24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MEXICO	JOIN THE</a:t>
            </a:r>
            <a:r>
              <a:rPr sz="2400" spc="-1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AGREEMENT.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Wingdings"/>
              <a:buChar char=""/>
            </a:pPr>
            <a:endParaRPr sz="2500">
              <a:latin typeface="Times New Roman"/>
              <a:cs typeface="Times New Roman"/>
            </a:endParaRPr>
          </a:p>
          <a:p>
            <a:pPr marL="360680" indent="-272415">
              <a:lnSpc>
                <a:spcPct val="100000"/>
              </a:lnSpc>
              <a:buSzPct val="95833"/>
              <a:buFont typeface="Wingdings"/>
              <a:buChar char=""/>
              <a:tabLst>
                <a:tab pos="361315" algn="l"/>
              </a:tabLst>
            </a:pP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ESTABLISHMENT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NAFTA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sz="2400" spc="-7" baseline="24305" dirty="0">
                <a:solidFill>
                  <a:srgbClr val="FFFFFF"/>
                </a:solidFill>
                <a:latin typeface="Times New Roman"/>
                <a:cs typeface="Times New Roman"/>
              </a:rPr>
              <a:t>ST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JAN</a:t>
            </a:r>
            <a:r>
              <a:rPr sz="2400" spc="-2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1994.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Wingdings"/>
              <a:buChar char=""/>
            </a:pPr>
            <a:endParaRPr sz="2500">
              <a:latin typeface="Times New Roman"/>
              <a:cs typeface="Times New Roman"/>
            </a:endParaRPr>
          </a:p>
          <a:p>
            <a:pPr marL="360680" indent="-272415">
              <a:lnSpc>
                <a:spcPct val="100000"/>
              </a:lnSpc>
              <a:buSzPct val="95833"/>
              <a:buFont typeface="Wingdings"/>
              <a:buChar char=""/>
              <a:tabLst>
                <a:tab pos="361315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U.S. ,MEXICO,</a:t>
            </a:r>
            <a:r>
              <a:rPr sz="24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CANADA.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Wingdings"/>
              <a:buChar char=""/>
            </a:pPr>
            <a:endParaRPr sz="2500">
              <a:latin typeface="Times New Roman"/>
              <a:cs typeface="Times New Roman"/>
            </a:endParaRPr>
          </a:p>
          <a:p>
            <a:pPr marL="360680" indent="-272415">
              <a:lnSpc>
                <a:spcPct val="100000"/>
              </a:lnSpc>
              <a:buSzPct val="95833"/>
              <a:buFont typeface="Wingdings"/>
              <a:buChar char=""/>
              <a:tabLst>
                <a:tab pos="361315" algn="l"/>
              </a:tabLst>
            </a:pP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POWERFUL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TRADE</a:t>
            </a:r>
            <a:r>
              <a:rPr sz="24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BLOC.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Wingdings"/>
              <a:buChar char=""/>
            </a:pPr>
            <a:endParaRPr sz="2500">
              <a:latin typeface="Times New Roman"/>
              <a:cs typeface="Times New Roman"/>
            </a:endParaRPr>
          </a:p>
          <a:p>
            <a:pPr marL="360680" indent="-272415">
              <a:lnSpc>
                <a:spcPct val="100000"/>
              </a:lnSpc>
              <a:buSzPct val="95833"/>
              <a:buFont typeface="Wingdings"/>
              <a:buChar char=""/>
              <a:tabLst>
                <a:tab pos="361315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GNP </a:t>
            </a: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GREATER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THAN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15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EU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MEMBER.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00800" y="2895598"/>
            <a:ext cx="2743200" cy="39623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4187952" y="697991"/>
              <a:ext cx="3078479" cy="4907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183379" y="1088136"/>
              <a:ext cx="3060192" cy="243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2438400" cy="685799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822194" y="1165605"/>
            <a:ext cx="5596255" cy="5147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4480" indent="-272415">
              <a:lnSpc>
                <a:spcPct val="100000"/>
              </a:lnSpc>
              <a:spcBef>
                <a:spcPts val="100"/>
              </a:spcBef>
              <a:buSzPct val="95833"/>
              <a:buFont typeface="Wingdings"/>
              <a:buChar char=""/>
              <a:tabLst>
                <a:tab pos="285115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DUTY FREE MARKET</a:t>
            </a:r>
            <a:r>
              <a:rPr sz="2400" spc="-2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ACCESS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Wingdings"/>
              <a:buChar char=""/>
            </a:pPr>
            <a:endParaRPr sz="2500">
              <a:latin typeface="Times New Roman"/>
              <a:cs typeface="Times New Roman"/>
            </a:endParaRPr>
          </a:p>
          <a:p>
            <a:pPr marL="12700" marR="194310">
              <a:lnSpc>
                <a:spcPct val="100000"/>
              </a:lnSpc>
              <a:buSzPct val="95833"/>
              <a:buFont typeface="Wingdings"/>
              <a:buChar char=""/>
              <a:tabLst>
                <a:tab pos="285750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TRADE RULES: SAFEGUARD,  SUBSIDIES, 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COUNTERVAILING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AND  ANTIDUMPING DUTIES, 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HEALTH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AND  SAFETY</a:t>
            </a:r>
            <a:r>
              <a:rPr sz="2400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STANDARDS.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Wingdings"/>
              <a:buChar char=""/>
            </a:pPr>
            <a:endParaRPr sz="2500">
              <a:latin typeface="Times New Roman"/>
              <a:cs typeface="Times New Roman"/>
            </a:endParaRPr>
          </a:p>
          <a:p>
            <a:pPr marL="12700" marR="295910">
              <a:lnSpc>
                <a:spcPct val="100000"/>
              </a:lnSpc>
              <a:buSzPct val="95833"/>
              <a:buFont typeface="Wingdings"/>
              <a:buChar char=""/>
              <a:tabLst>
                <a:tab pos="285115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RULES ON TRADE IN 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SERVICE</a:t>
            </a:r>
            <a:r>
              <a:rPr sz="2400" spc="-1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AND  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INVESTMENT.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Wingdings"/>
              <a:buChar char=""/>
            </a:pPr>
            <a:endParaRPr sz="2500">
              <a:latin typeface="Times New Roman"/>
              <a:cs typeface="Times New Roman"/>
            </a:endParaRPr>
          </a:p>
          <a:p>
            <a:pPr marL="285115" indent="-273050">
              <a:lnSpc>
                <a:spcPct val="100000"/>
              </a:lnSpc>
              <a:buSzPct val="95833"/>
              <a:buFont typeface="Wingdings"/>
              <a:buChar char=""/>
              <a:tabLst>
                <a:tab pos="285750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PROTECTION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INTELLECTUAL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PROPERTIES.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284480" indent="-272415">
              <a:lnSpc>
                <a:spcPct val="100000"/>
              </a:lnSpc>
              <a:buSzPct val="95833"/>
              <a:buFont typeface="Wingdings"/>
              <a:buChar char=""/>
              <a:tabLst>
                <a:tab pos="285115" algn="l"/>
              </a:tabLst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DISPUTE SETTLEMENT</a:t>
            </a:r>
            <a:r>
              <a:rPr sz="24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MECHANISM.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2895600" y="0"/>
              <a:ext cx="6248400" cy="43434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3048000" cy="68579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48000" y="4343398"/>
              <a:ext cx="6095999" cy="25146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795527" y="4383023"/>
              <a:ext cx="1196340" cy="2971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68579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9144000" cy="19583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pc="-580" dirty="0"/>
              <a:t>sarrc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269</Words>
  <Application>Microsoft Office PowerPoint</Application>
  <PresentationFormat>On-screen Show (4:3)</PresentationFormat>
  <Paragraphs>68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nafta</vt:lpstr>
      <vt:lpstr>Slide 6</vt:lpstr>
      <vt:lpstr>Slide 7</vt:lpstr>
      <vt:lpstr>Slide 8</vt:lpstr>
      <vt:lpstr>sarrc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PC-2</dc:creator>
  <cp:lastModifiedBy>PC-2</cp:lastModifiedBy>
  <cp:revision>2</cp:revision>
  <dcterms:created xsi:type="dcterms:W3CDTF">2020-04-14T14:08:08Z</dcterms:created>
  <dcterms:modified xsi:type="dcterms:W3CDTF">2020-04-14T14:19:04Z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2014-08-19T00:00:00Z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2020-04-14T00:00:00Z</vt:filetime>
  </property>
</Properties>
</file>